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6" r:id="rId4"/>
    <p:sldId id="271" r:id="rId5"/>
    <p:sldId id="265" r:id="rId6"/>
    <p:sldId id="269" r:id="rId7"/>
    <p:sldId id="267" r:id="rId8"/>
    <p:sldId id="273" r:id="rId9"/>
    <p:sldId id="272" r:id="rId10"/>
    <p:sldId id="268" r:id="rId11"/>
    <p:sldId id="270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71"/>
    <p:restoredTop sz="94633"/>
  </p:normalViewPr>
  <p:slideViewPr>
    <p:cSldViewPr snapToGrid="0" snapToObjects="1">
      <p:cViewPr varScale="1">
        <p:scale>
          <a:sx n="78" d="100"/>
          <a:sy n="78" d="100"/>
        </p:scale>
        <p:origin x="20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22:40:54.102"/>
    </inkml:context>
    <inkml:brush xml:id="br0">
      <inkml:brushProperty name="width" value="0.1" units="cm"/>
      <inkml:brushProperty name="height" value="0.1" units="cm"/>
      <inkml:brushProperty name="color" value="#C44F5B"/>
    </inkml:brush>
  </inkml:definitions>
  <inkml:trace contextRef="#ctx0" brushRef="#br0">803 0 24575,'-30'0'0,"-6"0"0,3 0 0,-8 0 0,8 0 0,-14 0 0,12 0 0,-14 0 0,22 0 0,-11 0 0,18 0 0,-12 0 0,8 0 0,5 0 0,2 0 0,0 0 0,4 0 0,-4 0 0,6 0 0,0 5 0,-6 2 0,4-1 0,-10 5 0,10-5 0,-10 1 0,11 3 0,-5-4 0,6 0 0,-1 4 0,1-4 0,0 5 0,0-4 0,0 2 0,5-2 0,-4-1 0,9 4 0,-4-4 0,0 4 0,4 1 0,-4 0 0,5 0 0,0-1 0,-4 1 0,2 0 0,-2 0 0,4 0 0,0 0 0,-6 6 0,5 2 0,-5-1 0,1 5 0,4-10 0,-5 10 0,6-4 0,0-1 0,0 6 0,0-12 0,0 5 0,0-6 0,0 0 0,0 1 0,0-1 0,0 0 0,0 0 0,0 6 0,5-4 0,2 10 0,5-5 0,0 7 0,0 0 0,0-1 0,1 1 0,5-1 0,-5 1 0,10-6 0,-9 4 0,3-9 0,-5 3 0,-1-6 0,0 0 0,0 0 0,0 0 0,1-5 0,-1 4 0,0-9 0,0 9 0,0-8 0,0 2 0,0-4 0,6 0 0,2 0 0,6 0 0,-1 0 0,1 0 0,-1 0 0,8 0 0,-6 0 0,13 0 0,-13 0 0,6 0 0,-7 0 0,-1 0 0,1 0 0,-7 0 0,11 0 0,-16 0 0,9 0 0,-10-4 0,-1-3 0,0 1 0,6-4 0,-5 8 0,6-8 0,-7 9 0,0-9 0,6 9 0,-4-9 0,4 9 0,-6-9 0,0 3 0,0-4 0,0 0 0,0 0 0,0 0 0,0 0 0,1 0 0,-1 0 0,0 5 0,-5-4 0,4 8 0,-9-7 0,9 7 0,-9-8 0,4 4 0,0-4 0,1-1 0,0 0 0,4 0 0,-4 0 0,0 0 0,3 5 0,-7-4 0,2 4 0,-4-4 0,0-1 0,0 1 0,0-1 0,0 1 0,0-1 0,0 1 0,0 0 0,0-1 0,0 0 0,0 0 0,5 5 0,-3-3 0,3 3 0,-5-5 0,0 0 0,0 0 0,0 0 0,0 0 0,0 0 0,0 0 0,0 0 0,0 0 0,0 0 0,4 0 0,-3 0 0,9 0 0,-9 0 0,8 1 0,-7-1 0,7 1 0,-8-2 0,4 2 0,-5-1 0,4 0 0,-2 0 0,2 1 0,-4-1 0,0 0 0,0 0 0,0 0 0,0 1 0,0-1 0,0 0 0,0 0 0,-4 5 0,-3-3 0,-3 8 0,-1-4 0,-1 0 0,1 4 0,0-4 0,-6-1 0,4 5 0,-4-5 0,0 1 0,-1-2 0,-7 0 0,0-4 0,7 5 0,-5-1 0,10-3 0,-4 9 0,6-4 0,0 5 0,0 0 0,0 0 0,5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22:41:06.635"/>
    </inkml:context>
    <inkml:brush xml:id="br0">
      <inkml:brushProperty name="width" value="0.1" units="cm"/>
      <inkml:brushProperty name="height" value="0.1" units="cm"/>
      <inkml:brushProperty name="color" value="#C44F5B"/>
    </inkml:brush>
  </inkml:definitions>
  <inkml:trace contextRef="#ctx0" brushRef="#br0">451 12 24575,'-17'0'0,"2"0"0,4 0 0,0 0 0,-1 0 0,1 0 0,0 0 0,-5 0 0,4 0 0,-4 0 0,0 0 0,4 0 0,-5 0 0,7-5 0,-1 3 0,-1-3 0,1 5 0,0 0 0,0 0 0,0 0 0,0 0 0,0 0 0,0 0 0,0 0 0,-1 0 0,1 0 0,0 0 0,0 0 0,0 0 0,0 0 0,0 0 0,1 0 0,-1 0 0,0 0 0,1 0 0,-1 0 0,0 5 0,5 1 0,1 5 0,5-1 0,0 0 0,0 1 0,0-1 0,0 1 0,0-1 0,0 1 0,5 0 0,-3 0 0,7-5 0,-7 4 0,8-9 0,-9 9 0,8-9 0,-7 9 0,2-5 0,-4 6 0,0 6 0,0 1 0,0 7 0,0 0 0,0-1 0,-5 1 0,3-1 0,-3-5 0,5-2 0,0-6 0,0 0 0,0 0 0,0 0 0,11 6 0,2 1 0,12 7 0,1 6 0,-1-4 0,0 5 0,0-8 0,-1 1 0,1-6 0,-7-2 0,0-5 0,-7-6 0,0 3 0,-1-7 0,1 2 0,0-4 0,0 0 0,0 0 0,6 0 0,1 0 0,1 0 0,4 0 0,-4 0 0,5-5 0,1 3 0,0-3 0,-1 5 0,-5 0 0,4 0 0,-5 0 0,1 0 0,4 0 0,-4 0 0,-1 0 0,0 0 0,-7 0 0,0 0 0,0 0 0,6 0 0,-4 0 0,4 0 0,-6 0 0,6 0 0,-4 0 0,4 0 0,-6 0 0,0 0 0,0 0 0,0 0 0,0 0 0,0 0 0,0 0 0,0 0 0,0 0 0,-1 0 0,1 0 0,0-5 0,0 4 0,0-4 0,0 5 0,0-5 0,0 4 0,-5-8 0,4 8 0,-4-9 0,4 9 0,1-8 0,0 3 0,0-6 0,6 1 0,2-1 0,6 0 0,-7 0 0,5-6 0,-10 6 0,4 0 0,-6 2 0,0 4 0,0-1 0,-4-3 0,-2 4 0,-5-4 0,4 3 0,2 3 0,4 4 0,1 0 0,-1 0 0,1 0 0,-1 0 0,1 0 0,-1 0 0,-4-5 0,-2-1 0,-4-5 0,0 0 0,0 0 0,0 0 0,0 0 0,0 0 0,0 0 0,0 0 0,0 0 0,0 1 0,0-1 0,0 0 0,0 1 0,-5 4 0,4-3 0,-4 3 0,5-4 0,0 0 0,-4 4 0,2-4 0,-2 4 0,4-4 0,0-1 0,-5 1 0,4-1 0,-9 5 0,4-3 0,-5 3 0,-6-1 0,-9-3 0,0 3 0,-13-7 0,13 2 0,-13-2 0,13 7 0,-6-4 0,13 10 0,-4-5 0,11 1 0,-5 4 0,6-4 0,-1 5 0,1 0 0,0 0 0,-6 0 0,4-5 0,-10 4 0,11-4 0,-11 5 0,10 0 0,-10 0 0,10 0 0,-4 0 0,6 0 0,0-5 0,1 4 0,-1-4 0,1 5 0,-1 0 0,6-4 0,-4 3 0,3-4 0,-4 5 0,4-5 0,-3 4 0,3-4 0,0 0 0,-3 4 0,3-4 0,-5 5 0,1 0 0,4-4 0,-3 2 0,3-2 0,0 4 0,2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420AD2-7D24-0B41-B391-EA62175A5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C0A8197-2673-EA40-91CC-FF892A1C5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A08339-FBD1-1944-BD72-5F239B18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C2AE-B3F7-6A46-8869-B2B9AFA28090}" type="datetimeFigureOut">
              <a:rPr lang="fr-FR" smtClean="0"/>
              <a:t>21/09/2021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C38C33-9CD9-7149-9DDE-D7AC44F68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08285C-D72E-D048-9F12-DBBB4B56E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4FE-2BF6-1B4C-BB06-3678EC0B4C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8082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3EBF13-5B6B-7D43-A465-40DC86ED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BA68F50-16CD-6D44-B6CA-C41F15BEA4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B0D2B7-1955-F94E-A2F3-9597E7E65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C2AE-B3F7-6A46-8869-B2B9AFA28090}" type="datetimeFigureOut">
              <a:rPr lang="fr-FR" smtClean="0"/>
              <a:t>21/09/2021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1AB1DA-6AF3-3B4F-911C-FAB874672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819CE4-B230-0B43-B81F-0A75F0145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4FE-2BF6-1B4C-BB06-3678EC0B4C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1850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4D6C38B-FEB9-724C-81B2-1163F88FEC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F5DBA46-6991-A74D-944E-21F960BA4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1ED9B2-2E4E-974E-B725-CC5B8559A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C2AE-B3F7-6A46-8869-B2B9AFA28090}" type="datetimeFigureOut">
              <a:rPr lang="fr-FR" smtClean="0"/>
              <a:t>21/09/2021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048D5C-4391-3343-A247-D7A033CD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6B94EE-0CBC-2D48-A2D9-08026DDF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4FE-2BF6-1B4C-BB06-3678EC0B4C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02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0C7A58-791B-2747-843A-2040292E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92CCE0-C77C-A041-87B2-D6142A5A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7F22AF-3CC5-3F49-A96C-C08695C82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C2AE-B3F7-6A46-8869-B2B9AFA28090}" type="datetimeFigureOut">
              <a:rPr lang="fr-FR" smtClean="0"/>
              <a:t>21/09/2021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63E3E1-D670-4646-A24A-77D99D481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EB8933-7A87-F74A-B1CB-FF042FBA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4FE-2BF6-1B4C-BB06-3678EC0B4C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003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DADBDB-DC2C-6D44-918E-BCBEF8BB3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8FD711-8958-0B45-BEEA-95D4EAEC4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66B68C-05F5-974E-8D13-B12FCD60A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C2AE-B3F7-6A46-8869-B2B9AFA28090}" type="datetimeFigureOut">
              <a:rPr lang="fr-FR" smtClean="0"/>
              <a:t>21/09/2021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0203A4-325C-CD44-9717-DE1382CF7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0CF7E6-FE41-0340-96FC-E2B94BD2B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4FE-2BF6-1B4C-BB06-3678EC0B4C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88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8D2356-C89C-FA43-A80E-BC67F701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77F8ED-6AF9-EE42-9119-55CE8D8DE5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320A68-5180-8949-9645-3ED5F20EC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934DE9-F2BE-484A-A23F-2AB1B5AD1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C2AE-B3F7-6A46-8869-B2B9AFA28090}" type="datetimeFigureOut">
              <a:rPr lang="fr-FR" smtClean="0"/>
              <a:t>21/09/2021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4AF1330-D015-2547-991C-8FC10C4BF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009326-25FB-AA4C-9C20-1D868EF9C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4FE-2BF6-1B4C-BB06-3678EC0B4C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4187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0F2C17-C493-734A-BDD9-CB49FFA7E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E207B9E-491E-AF44-910C-6B3E359A1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6D41A3A-84E2-6E4F-9FE3-F25003004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65C8BEF-2F7B-8941-A548-F1AAC3EA4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C70AEE2-7CBD-1442-8FF5-2079E5A775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5780CE8-9C0D-CF49-8FB2-2DDD77C0E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C2AE-B3F7-6A46-8869-B2B9AFA28090}" type="datetimeFigureOut">
              <a:rPr lang="fr-FR" smtClean="0"/>
              <a:t>21/09/2021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6BA8FA3-A025-F346-84A3-53C75317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45F1FC6-6080-4A42-BE24-82D4CC25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4FE-2BF6-1B4C-BB06-3678EC0B4C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5928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21BFD1-518A-4849-9C26-DC1957EDB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A6E28FD-413D-F442-BB8D-FA4E810D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C2AE-B3F7-6A46-8869-B2B9AFA28090}" type="datetimeFigureOut">
              <a:rPr lang="fr-FR" smtClean="0"/>
              <a:t>21/09/2021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C722B83-1D80-704F-9A21-9973D892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AFE50D-B7B8-3742-9F7A-A311AD4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4FE-2BF6-1B4C-BB06-3678EC0B4C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7070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F3AD62F-B4F1-3745-89B9-911F17E6A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C2AE-B3F7-6A46-8869-B2B9AFA28090}" type="datetimeFigureOut">
              <a:rPr lang="fr-FR" smtClean="0"/>
              <a:t>21/09/2021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7E5400B-62A9-1E48-8D72-91F5ECCD7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D2B6C0-934B-034C-B709-72407E996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4FE-2BF6-1B4C-BB06-3678EC0B4C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456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1D53AB-C437-2240-84F0-D7DB5D73F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4B610A-4362-4844-9B1D-A07D53A2B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A6591DC-F616-5848-8A5D-ACFF8A06F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C6ACB1B-05A3-CD4F-BEA1-B55DFEC15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C2AE-B3F7-6A46-8869-B2B9AFA28090}" type="datetimeFigureOut">
              <a:rPr lang="fr-FR" smtClean="0"/>
              <a:t>21/09/2021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68A914-4828-9D4B-A0C3-0DDE2E58F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8CC070-619A-EC4F-A11D-614F02D25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4FE-2BF6-1B4C-BB06-3678EC0B4C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12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569965-D5CE-6A45-A783-35D893C1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9F1E2C8-4826-9F44-ABEA-0F369856E1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4A45F48-329C-B046-8B4E-E4658A0F00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AA18AD7-4417-0E45-A2D9-A2992B35E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C2AE-B3F7-6A46-8869-B2B9AFA28090}" type="datetimeFigureOut">
              <a:rPr lang="fr-FR" smtClean="0"/>
              <a:t>21/09/2021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010D02-9C3E-664A-A8A1-49516EFE3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2847CF9-D570-3F4B-8E12-B3626B447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64FE-2BF6-1B4C-BB06-3678EC0B4C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01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F32EB7B-117F-7847-A344-0E25E7488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1C170B-C342-A141-B287-98B8F2C3E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14CA60-3E04-DE42-9724-C430829C81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3C2AE-B3F7-6A46-8869-B2B9AFA28090}" type="datetimeFigureOut">
              <a:rPr lang="fr-FR" smtClean="0"/>
              <a:t>21/09/2021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5BEA2F-91B5-AF4C-B35C-0E6E9D70E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18A1BE-E3E9-7A4F-855A-15A78A681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964FE-2BF6-1B4C-BB06-3678EC0B4C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847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eml.berkeley.edu/~ulrike/Papers/FOMC_48.pdf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3F6FE1-EC92-F24A-95CF-59984A218B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Mise en forme de la base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2BAE34-0B7E-484D-9EBC-0B38B160D6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Claire He</a:t>
            </a:r>
          </a:p>
          <a:p>
            <a:r>
              <a:rPr lang="fr-FR" dirty="0"/>
              <a:t>Réunion du 20/09</a:t>
            </a:r>
          </a:p>
        </p:txBody>
      </p:sp>
    </p:spTree>
    <p:extLst>
      <p:ext uri="{BB962C8B-B14F-4D97-AF65-F5344CB8AC3E}">
        <p14:creationId xmlns:p14="http://schemas.microsoft.com/office/powerpoint/2010/main" val="2613068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74D6DA-80FA-D14D-BFEF-26ADE0DE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Scores par </a:t>
            </a:r>
            <a:r>
              <a:rPr lang="fr-FR" dirty="0" err="1"/>
              <a:t>statement</a:t>
            </a:r>
            <a:r>
              <a:rPr lang="fr-FR" dirty="0"/>
              <a:t>* (et non meeting)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06B1694-3E79-854B-8FDA-550CD1B86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6" y="1690688"/>
            <a:ext cx="6224030" cy="493807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17DEEFA-8F38-8043-A72F-86386B8B5A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453"/>
          <a:stretch/>
        </p:blipFill>
        <p:spPr>
          <a:xfrm>
            <a:off x="6619446" y="1747969"/>
            <a:ext cx="4328640" cy="493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53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D37E2E-9C38-CF47-9FE6-BDDE0AE8E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Wordcloud</a:t>
            </a:r>
            <a:r>
              <a:rPr lang="fr-FR" dirty="0"/>
              <a:t> : </a:t>
            </a:r>
            <a:r>
              <a:rPr lang="fr-FR" dirty="0" err="1"/>
              <a:t>Yellen</a:t>
            </a:r>
            <a:r>
              <a:rPr lang="fr-FR" dirty="0"/>
              <a:t> (</a:t>
            </a:r>
            <a:r>
              <a:rPr lang="fr-FR" dirty="0" err="1"/>
              <a:t>left</a:t>
            </a:r>
            <a:r>
              <a:rPr lang="fr-FR" dirty="0"/>
              <a:t>) </a:t>
            </a:r>
            <a:r>
              <a:rPr lang="fr-FR" dirty="0" err="1"/>
              <a:t>Benanke</a:t>
            </a:r>
            <a:r>
              <a:rPr lang="fr-FR" dirty="0"/>
              <a:t> (right)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C287B5-0726-284F-9429-C4C8B7F6A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35212"/>
            <a:ext cx="44323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082A6F-420C-2D45-87A2-2CEE117ED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35212"/>
            <a:ext cx="44323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629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93176C7D-52F3-7942-B6E6-D2749283C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Résumé des objectifs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6F4B0CE-FD21-744D-868F-15079B266329}"/>
              </a:ext>
            </a:extLst>
          </p:cNvPr>
          <p:cNvSpPr txBox="1"/>
          <p:nvPr/>
        </p:nvSpPr>
        <p:spPr>
          <a:xfrm>
            <a:off x="2875510" y="2435981"/>
            <a:ext cx="69426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Conformité des </a:t>
            </a:r>
            <a:r>
              <a:rPr lang="fr-FR" dirty="0" err="1"/>
              <a:t>transcripts</a:t>
            </a:r>
            <a:r>
              <a:rPr lang="fr-FR" dirty="0"/>
              <a:t> </a:t>
            </a:r>
            <a:r>
              <a:rPr lang="fr-FR" dirty="0" err="1"/>
              <a:t>scrappés</a:t>
            </a:r>
            <a:r>
              <a:rPr lang="fr-FR" dirty="0"/>
              <a:t> sur 2015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Vérification des scores implémentés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Comparaison des résultats  </a:t>
            </a:r>
          </a:p>
        </p:txBody>
      </p:sp>
    </p:spTree>
    <p:extLst>
      <p:ext uri="{BB962C8B-B14F-4D97-AF65-F5344CB8AC3E}">
        <p14:creationId xmlns:p14="http://schemas.microsoft.com/office/powerpoint/2010/main" val="880636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79E3F6-1AA4-4F44-83C3-B184B6961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Scrapping</a:t>
            </a:r>
            <a:r>
              <a:rPr lang="fr-FR" dirty="0"/>
              <a:t> et nettoyage</a:t>
            </a: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AAC4B3B4-3FD8-D145-A3A4-9EFE1E7AD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200" y="1411330"/>
            <a:ext cx="5416544" cy="4149212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C441D42A-04F6-BF4E-96B3-693815E0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99" y="1575357"/>
            <a:ext cx="5066257" cy="289731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6171D21-F20E-FF4B-AA44-0337D95E61EF}"/>
              </a:ext>
            </a:extLst>
          </p:cNvPr>
          <p:cNvSpPr txBox="1"/>
          <p:nvPr/>
        </p:nvSpPr>
        <p:spPr>
          <a:xfrm>
            <a:off x="558799" y="4544879"/>
            <a:ext cx="57498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Extrait des </a:t>
            </a:r>
            <a:r>
              <a:rPr lang="fr-FR" i="1" dirty="0" err="1"/>
              <a:t>statements</a:t>
            </a:r>
            <a:r>
              <a:rPr lang="fr-FR" dirty="0"/>
              <a:t> obtenus par Etienne (date 1976)</a:t>
            </a:r>
          </a:p>
          <a:p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Extrait des </a:t>
            </a:r>
            <a:r>
              <a:rPr lang="fr-FR" i="1" dirty="0" err="1"/>
              <a:t>statements</a:t>
            </a:r>
            <a:r>
              <a:rPr lang="fr-FR" i="1" dirty="0"/>
              <a:t> </a:t>
            </a:r>
            <a:r>
              <a:rPr lang="fr-FR" dirty="0"/>
              <a:t>obtenus sur l’année 2015 nouvellement </a:t>
            </a:r>
            <a:r>
              <a:rPr lang="fr-FR" dirty="0" err="1"/>
              <a:t>scrappée</a:t>
            </a: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Mêmes problèmes : les mots coupés ou collés (dû au format </a:t>
            </a:r>
            <a:r>
              <a:rPr lang="fr-FR" dirty="0" err="1"/>
              <a:t>pdf</a:t>
            </a:r>
            <a:r>
              <a:rPr lang="fr-FR" dirty="0"/>
              <a:t> lors du </a:t>
            </a:r>
            <a:r>
              <a:rPr lang="fr-FR" dirty="0" err="1"/>
              <a:t>scrapping</a:t>
            </a:r>
            <a:r>
              <a:rPr lang="fr-FR" dirty="0"/>
              <a:t> avec pdf2text)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Encre 9">
                <a:extLst>
                  <a:ext uri="{FF2B5EF4-FFF2-40B4-BE49-F238E27FC236}">
                    <a16:creationId xmlns:a16="http://schemas.microsoft.com/office/drawing/2014/main" id="{2DF8DC0A-D464-0F42-9426-2C6566C813AE}"/>
                  </a:ext>
                </a:extLst>
              </p14:cNvPr>
              <p14:cNvContentPartPr/>
              <p14:nvPr/>
            </p14:nvContentPartPr>
            <p14:xfrm>
              <a:off x="7347466" y="4034453"/>
              <a:ext cx="414000" cy="318240"/>
            </p14:xfrm>
          </p:contentPart>
        </mc:Choice>
        <mc:Fallback xmlns="">
          <p:pic>
            <p:nvPicPr>
              <p:cNvPr id="10" name="Encre 9">
                <a:extLst>
                  <a:ext uri="{FF2B5EF4-FFF2-40B4-BE49-F238E27FC236}">
                    <a16:creationId xmlns:a16="http://schemas.microsoft.com/office/drawing/2014/main" id="{2DF8DC0A-D464-0F42-9426-2C6566C813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29466" y="4016453"/>
                <a:ext cx="44964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517310DE-1D41-2647-9D57-D548A799E3A7}"/>
                  </a:ext>
                </a:extLst>
              </p14:cNvPr>
              <p14:cNvContentPartPr/>
              <p14:nvPr/>
            </p14:nvContentPartPr>
            <p14:xfrm>
              <a:off x="8225506" y="3286733"/>
              <a:ext cx="487440" cy="24408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517310DE-1D41-2647-9D57-D548A799E3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07506" y="3268733"/>
                <a:ext cx="523080" cy="2797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FA6ACFD1-999C-BA41-806E-5805AAE83ACD}"/>
              </a:ext>
            </a:extLst>
          </p:cNvPr>
          <p:cNvSpPr txBox="1"/>
          <p:nvPr/>
        </p:nvSpPr>
        <p:spPr>
          <a:xfrm>
            <a:off x="7117699" y="5702801"/>
            <a:ext cx="4087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Ajout de ﻿29357 </a:t>
            </a:r>
            <a:r>
              <a:rPr lang="fr-FR" i="1" dirty="0" err="1"/>
              <a:t>statements</a:t>
            </a:r>
            <a:r>
              <a:rPr lang="fr-FR" dirty="0"/>
              <a:t> conformes dans la base avec l’année 2015 sur une base totale de 156 139 </a:t>
            </a:r>
            <a:r>
              <a:rPr lang="fr-FR" dirty="0" err="1"/>
              <a:t>statements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1355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AB623D-FE89-354D-98CA-A8B23C6F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Nettoyage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029E8C1-110A-A743-88C6-61C94132B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3" y="1556657"/>
            <a:ext cx="47625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C3B7C5D-FDFE-804E-891B-6CFB4FCE0D35}"/>
              </a:ext>
            </a:extLst>
          </p:cNvPr>
          <p:cNvSpPr txBox="1"/>
          <p:nvPr/>
        </p:nvSpPr>
        <p:spPr>
          <a:xfrm>
            <a:off x="838200" y="4932011"/>
            <a:ext cx="4386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1024 </a:t>
            </a:r>
            <a:r>
              <a:rPr lang="fr-FR" dirty="0" err="1"/>
              <a:t>statements</a:t>
            </a:r>
            <a:r>
              <a:rPr lang="fr-FR" dirty="0"/>
              <a:t> vides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Répartition de </a:t>
            </a:r>
            <a:r>
              <a:rPr lang="fr-FR" dirty="0" err="1"/>
              <a:t>statement</a:t>
            </a:r>
            <a:r>
              <a:rPr lang="fr-FR" dirty="0"/>
              <a:t> vides en 2015 conforme à la base d’Etienne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6033FD4-E948-DC4F-A1CE-C6A937E94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591" y="1556657"/>
            <a:ext cx="2896136" cy="201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A2CCB17-7905-5741-B30C-4BDC420B8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591" y="3664260"/>
            <a:ext cx="2858036" cy="20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0593271-8F70-8B49-B412-0F4D186BA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17" y="1557090"/>
            <a:ext cx="2858036" cy="20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415DCAC-1FA4-A943-BFA4-8A8232C2BF96}"/>
              </a:ext>
            </a:extLst>
          </p:cNvPr>
          <p:cNvSpPr txBox="1"/>
          <p:nvPr/>
        </p:nvSpPr>
        <p:spPr>
          <a:xfrm>
            <a:off x="9224075" y="3731682"/>
            <a:ext cx="25700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Observation de l’évolution de la taille des </a:t>
            </a:r>
            <a:r>
              <a:rPr lang="fr-FR" dirty="0" err="1"/>
              <a:t>statements</a:t>
            </a:r>
            <a:r>
              <a:rPr lang="fr-FR" dirty="0"/>
              <a:t> prononcés par Chair selon la durée du temps de présence au </a:t>
            </a:r>
            <a:r>
              <a:rPr lang="fr-FR" dirty="0" err="1"/>
              <a:t>committé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3719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13F6638F-4A57-C242-AA38-006BDC45C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Scrapping</a:t>
            </a:r>
            <a:r>
              <a:rPr lang="fr-FR" dirty="0"/>
              <a:t> et scores</a:t>
            </a:r>
            <a:br>
              <a:rPr lang="fr-FR" dirty="0"/>
            </a:br>
            <a:endParaRPr lang="fr-FR" dirty="0"/>
          </a:p>
        </p:txBody>
      </p:sp>
      <p:pic>
        <p:nvPicPr>
          <p:cNvPr id="8" name="Image 7" descr="Une image contenant texte, ordinateur, fichier&#10;&#10;Description générée automatiquement">
            <a:extLst>
              <a:ext uri="{FF2B5EF4-FFF2-40B4-BE49-F238E27FC236}">
                <a16:creationId xmlns:a16="http://schemas.microsoft.com/office/drawing/2014/main" id="{6D541C41-2B27-D641-A1F2-720CFCB7A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66" y="4130746"/>
            <a:ext cx="8708756" cy="258701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0DAB542-E34E-744F-81CC-257F7DD8C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66" y="1105226"/>
            <a:ext cx="8708756" cy="2970823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D41B171-F108-1C4D-996D-041D826BAD5E}"/>
              </a:ext>
            </a:extLst>
          </p:cNvPr>
          <p:cNvSpPr txBox="1"/>
          <p:nvPr/>
        </p:nvSpPr>
        <p:spPr>
          <a:xfrm>
            <a:off x="9299628" y="2590637"/>
            <a:ext cx="24015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Extrait du </a:t>
            </a:r>
            <a:r>
              <a:rPr lang="fr-FR" dirty="0" err="1"/>
              <a:t>dataset</a:t>
            </a:r>
            <a:r>
              <a:rPr lang="fr-FR" dirty="0"/>
              <a:t> obtenu avec scores par Etienne (date 1976)</a:t>
            </a:r>
          </a:p>
          <a:p>
            <a:pPr marL="285750" indent="-285750">
              <a:buFont typeface="Wingdings" pitchFamily="2" charset="2"/>
              <a:buChar char="Ø"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Extrait du </a:t>
            </a:r>
            <a:r>
              <a:rPr lang="fr-FR" dirty="0" err="1"/>
              <a:t>dataset</a:t>
            </a:r>
            <a:r>
              <a:rPr lang="fr-FR" dirty="0"/>
              <a:t> obtenu avec scores sur l’année 2015 nouvellement </a:t>
            </a:r>
            <a:r>
              <a:rPr lang="fr-FR" dirty="0" err="1"/>
              <a:t>scrappée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3027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1F36CA-7D9C-B445-B80D-C6E5B0D13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Comparison</a:t>
            </a:r>
            <a:r>
              <a:rPr lang="fr-FR" dirty="0"/>
              <a:t> of scores 1976-2014 and 2015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1DE9E7F-E6F7-B44B-A2B3-A4C9628F8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714"/>
          <a:stretch/>
        </p:blipFill>
        <p:spPr>
          <a:xfrm>
            <a:off x="838200" y="1874108"/>
            <a:ext cx="4930691" cy="240133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830224E-8B88-CF43-9AB9-F904DCEA9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78" y="1874109"/>
            <a:ext cx="5584909" cy="240132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0D643D3-CC31-2A43-829C-20EE03CBB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275438"/>
            <a:ext cx="5584911" cy="240133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E253FF2-2EE8-8542-B7A5-0BB9189807AC}"/>
              </a:ext>
            </a:extLst>
          </p:cNvPr>
          <p:cNvSpPr txBox="1"/>
          <p:nvPr/>
        </p:nvSpPr>
        <p:spPr>
          <a:xfrm>
            <a:off x="6625703" y="4829772"/>
            <a:ext cx="464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dirty="0"/>
              <a:t>Valeurs moyennes cohérentes sur les nouveaux scores </a:t>
            </a:r>
          </a:p>
        </p:txBody>
      </p:sp>
    </p:spTree>
    <p:extLst>
      <p:ext uri="{BB962C8B-B14F-4D97-AF65-F5344CB8AC3E}">
        <p14:creationId xmlns:p14="http://schemas.microsoft.com/office/powerpoint/2010/main" val="158341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FA828E-EC23-8E4A-80EF-045ED6CB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Scores : </a:t>
            </a:r>
            <a:r>
              <a:rPr lang="fr-FR" dirty="0" err="1"/>
              <a:t>hawkish-dovish</a:t>
            </a:r>
            <a:r>
              <a:rPr lang="fr-FR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9D69BA9E-5408-5942-A875-5D8FCCFACD54}"/>
                  </a:ext>
                </a:extLst>
              </p:cNvPr>
              <p:cNvSpPr txBox="1"/>
              <p:nvPr/>
            </p:nvSpPr>
            <p:spPr>
              <a:xfrm>
                <a:off x="397328" y="1478416"/>
                <a:ext cx="11397343" cy="4655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Le score de </a:t>
                </a:r>
                <a:r>
                  <a:rPr lang="fr-FR" dirty="0" err="1"/>
                  <a:t>hawkish-dovishness</a:t>
                </a:r>
                <a:r>
                  <a:rPr lang="fr-FR" dirty="0"/>
                  <a:t> est implémenté en prenant des ensembles de 5 mots (appelés 5-grams) autour d’un mot cible appartenant à la liste </a:t>
                </a:r>
                <a:r>
                  <a:rPr lang="fr-FR" i="1" dirty="0"/>
                  <a:t>goal</a:t>
                </a:r>
                <a:r>
                  <a:rPr lang="fr-FR" dirty="0"/>
                  <a:t> : </a:t>
                </a:r>
                <a:r>
                  <a:rPr lang="fr-FR" b="1" dirty="0"/>
                  <a:t>inflation, </a:t>
                </a:r>
                <a:r>
                  <a:rPr lang="fr-FR" b="1" dirty="0" err="1"/>
                  <a:t>cyclical</a:t>
                </a:r>
                <a:r>
                  <a:rPr lang="fr-FR" b="1" dirty="0"/>
                  <a:t>, position, </a:t>
                </a:r>
                <a:r>
                  <a:rPr lang="fr-FR" b="1" dirty="0" err="1"/>
                  <a:t>growth</a:t>
                </a:r>
                <a:r>
                  <a:rPr lang="fr-FR" b="1" dirty="0"/>
                  <a:t>, </a:t>
                </a:r>
                <a:r>
                  <a:rPr lang="fr-FR" b="1" dirty="0" err="1"/>
                  <a:t>price</a:t>
                </a:r>
                <a:r>
                  <a:rPr lang="fr-FR" b="1" dirty="0"/>
                  <a:t>, </a:t>
                </a:r>
                <a:r>
                  <a:rPr lang="fr-FR" b="1" dirty="0" err="1"/>
                  <a:t>wages</a:t>
                </a:r>
                <a:r>
                  <a:rPr lang="fr-FR" b="1" dirty="0"/>
                  <a:t>, </a:t>
                </a:r>
                <a:r>
                  <a:rPr lang="fr-FR" b="1" dirty="0" err="1"/>
                  <a:t>oil</a:t>
                </a:r>
                <a:r>
                  <a:rPr lang="fr-FR" b="1" dirty="0"/>
                  <a:t> </a:t>
                </a:r>
                <a:r>
                  <a:rPr lang="fr-FR" b="1" dirty="0" err="1"/>
                  <a:t>price</a:t>
                </a:r>
                <a:r>
                  <a:rPr lang="fr-FR" b="1" dirty="0"/>
                  <a:t>, </a:t>
                </a:r>
                <a:r>
                  <a:rPr lang="fr-FR" b="1" dirty="0" err="1"/>
                  <a:t>development</a:t>
                </a:r>
                <a:r>
                  <a:rPr lang="fr-FR" b="1" dirty="0"/>
                  <a:t>, </a:t>
                </a:r>
                <a:r>
                  <a:rPr lang="fr-FR" b="1" dirty="0" err="1"/>
                  <a:t>unemployment</a:t>
                </a:r>
                <a:r>
                  <a:rPr lang="fr-FR" b="1" dirty="0"/>
                  <a:t>*</a:t>
                </a:r>
                <a:r>
                  <a:rPr lang="fr-FR" dirty="0"/>
                  <a:t> donnée dans l’article d’</a:t>
                </a:r>
                <a:r>
                  <a:rPr lang="fr-FR" dirty="0" err="1"/>
                  <a:t>Apel</a:t>
                </a:r>
                <a:r>
                  <a:rPr lang="fr-FR" dirty="0"/>
                  <a:t> et Grimaldi (2014). </a:t>
                </a:r>
              </a:p>
              <a:p>
                <a:r>
                  <a:rPr lang="fr-FR" dirty="0"/>
                  <a:t>A ces mots cibles, on cherche dans le voisinage du 5-grams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les adjectifs </a:t>
                </a:r>
                <a:r>
                  <a:rPr lang="fr-FR" i="1" dirty="0" err="1"/>
                  <a:t>dovish</a:t>
                </a:r>
                <a:r>
                  <a:rPr lang="fr-FR" i="1" dirty="0"/>
                  <a:t> : </a:t>
                </a:r>
                <a:r>
                  <a:rPr lang="fr-FR" b="1" dirty="0" err="1"/>
                  <a:t>decrease</a:t>
                </a:r>
                <a:r>
                  <a:rPr lang="fr-FR" b="1" dirty="0"/>
                  <a:t>, slow, </a:t>
                </a:r>
                <a:r>
                  <a:rPr lang="fr-FR" b="1" dirty="0" err="1"/>
                  <a:t>weak</a:t>
                </a:r>
                <a:r>
                  <a:rPr lang="fr-FR" b="1" dirty="0"/>
                  <a:t>, </a:t>
                </a:r>
                <a:r>
                  <a:rPr lang="fr-FR" b="1" dirty="0" err="1"/>
                  <a:t>low</a:t>
                </a:r>
                <a:r>
                  <a:rPr lang="fr-FR" i="1" dirty="0"/>
                  <a:t>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/>
                  <a:t>les adjectifs </a:t>
                </a:r>
                <a:r>
                  <a:rPr lang="fr-FR" i="1" dirty="0" err="1"/>
                  <a:t>hawkish</a:t>
                </a:r>
                <a:r>
                  <a:rPr lang="fr-FR" i="1" dirty="0"/>
                  <a:t> : </a:t>
                </a:r>
                <a:r>
                  <a:rPr lang="fr-FR" b="1" dirty="0" err="1"/>
                  <a:t>increase</a:t>
                </a:r>
                <a:r>
                  <a:rPr lang="fr-FR" b="1" dirty="0"/>
                  <a:t>, </a:t>
                </a:r>
                <a:r>
                  <a:rPr lang="fr-FR" b="1" dirty="0" err="1"/>
                  <a:t>fast</a:t>
                </a:r>
                <a:r>
                  <a:rPr lang="fr-FR" b="1" dirty="0"/>
                  <a:t>, </a:t>
                </a:r>
                <a:r>
                  <a:rPr lang="fr-FR" b="1" dirty="0" err="1"/>
                  <a:t>strong</a:t>
                </a:r>
                <a:r>
                  <a:rPr lang="fr-FR" b="1" dirty="0"/>
                  <a:t>, high</a:t>
                </a:r>
                <a:r>
                  <a:rPr lang="fr-FR" dirty="0"/>
                  <a:t>. </a:t>
                </a:r>
              </a:p>
              <a:p>
                <a:endParaRPr lang="fr-FR" dirty="0"/>
              </a:p>
              <a:p>
                <a:r>
                  <a:rPr lang="fr-FR" dirty="0"/>
                  <a:t>Le score </a:t>
                </a:r>
                <a:r>
                  <a:rPr lang="fr-FR" i="1" dirty="0"/>
                  <a:t>Net index </a:t>
                </a:r>
                <a:r>
                  <a:rPr lang="fr-FR" dirty="0"/>
                  <a:t>est calculé de proche en proche en prenant les 5-grams de tous les mots cibles rencontrés :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h𝑎𝑤𝑘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𝑠𝑡𝑎𝑡𝑒𝑚𝑒𝑛𝑡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𝕀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𝑤𝑜𝑟𝑑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h𝑎𝑤𝑘𝑖𝑠h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_ 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𝑙𝑖𝑠𝑡</m:t>
                                  </m:r>
                                </m:sub>
                              </m:sSub>
                            </m:e>
                          </m:nary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𝑑𝑜𝑣𝑒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𝑠𝑡𝑎𝑡𝑒𝑚𝑒𝑛𝑡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𝑤𝑜𝑟𝑑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𝑑𝑜𝑣𝑖𝑠h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_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𝑙𝑖𝑠𝑡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fr-F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𝑁𝑒𝑡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h𝑎𝑤𝑘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𝑑𝑜𝑣𝑒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h𝑎𝑤𝑘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𝑑𝑜𝑣𝑒</m:t>
                          </m:r>
                        </m:den>
                      </m:f>
                    </m:oMath>
                  </m:oMathPara>
                </a14:m>
                <a:endParaRPr lang="fr-FR" b="0" dirty="0"/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Référence : </a:t>
                </a:r>
                <a:r>
                  <a:rPr lang="fr-FR" dirty="0">
                    <a:hlinkClick r:id="rId2"/>
                  </a:rPr>
                  <a:t>https://eml.berkeley.edu/~ulrike/Papers/FOMC_48.pdf</a:t>
                </a:r>
                <a:endParaRPr lang="fr-FR" dirty="0"/>
              </a:p>
              <a:p>
                <a:r>
                  <a:rPr lang="fr-FR" dirty="0"/>
                  <a:t>* Pour </a:t>
                </a:r>
                <a:r>
                  <a:rPr lang="fr-FR" i="1" dirty="0" err="1"/>
                  <a:t>unemployment</a:t>
                </a:r>
                <a:r>
                  <a:rPr lang="fr-FR" dirty="0"/>
                  <a:t> la </a:t>
                </a:r>
                <a:r>
                  <a:rPr lang="fr-FR" dirty="0" err="1"/>
                  <a:t>hawkishness</a:t>
                </a:r>
                <a:r>
                  <a:rPr lang="fr-FR" dirty="0"/>
                  <a:t> et </a:t>
                </a:r>
                <a:r>
                  <a:rPr lang="fr-FR" dirty="0" err="1"/>
                  <a:t>dovishness</a:t>
                </a:r>
                <a:r>
                  <a:rPr lang="fr-FR" dirty="0"/>
                  <a:t> est inversée, cela n’apparaît pas dans le code d’Etienne</a:t>
                </a:r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9D69BA9E-5408-5942-A875-5D8FCCFAC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28" y="1478416"/>
                <a:ext cx="11397343" cy="4655121"/>
              </a:xfrm>
              <a:prstGeom prst="rect">
                <a:avLst/>
              </a:prstGeom>
              <a:blipFill>
                <a:blip r:embed="rId3"/>
                <a:stretch>
                  <a:fillRect l="-445" t="-545" b="-13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102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4EE0EB-5B8A-7344-B2C9-D9D557F7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Corrections à apporter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E367DB-A492-0240-977A-3E5D4A9D8867}"/>
              </a:ext>
            </a:extLst>
          </p:cNvPr>
          <p:cNvSpPr/>
          <p:nvPr/>
        </p:nvSpPr>
        <p:spPr>
          <a:xfrm>
            <a:off x="838200" y="1428099"/>
            <a:ext cx="10515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Pour chaque </a:t>
            </a:r>
            <a:r>
              <a:rPr lang="fr-FR" i="1" dirty="0" err="1"/>
              <a:t>statement</a:t>
            </a:r>
            <a:r>
              <a:rPr lang="fr-FR" dirty="0"/>
              <a:t>, on incrémente ce score de proche en proche à chaque apparition d’un mot cible. ﻿	</a:t>
            </a:r>
          </a:p>
          <a:p>
            <a:r>
              <a:rPr lang="fr-FR" dirty="0"/>
              <a:t>Exemples de 5-grams d’un </a:t>
            </a:r>
            <a:r>
              <a:rPr lang="fr-FR" dirty="0" err="1"/>
              <a:t>statement</a:t>
            </a:r>
            <a:r>
              <a:rPr lang="fr-FR" dirty="0"/>
              <a:t> dont le score est de </a:t>
            </a:r>
            <a:r>
              <a:rPr lang="fr-FR" b="1" dirty="0">
                <a:solidFill>
                  <a:schemeClr val="accent6"/>
                </a:solidFill>
              </a:rPr>
              <a:t>+1</a:t>
            </a:r>
            <a:r>
              <a:rPr lang="fr-FR" dirty="0"/>
              <a:t>: </a:t>
            </a:r>
          </a:p>
          <a:p>
            <a:pPr algn="ctr"/>
            <a:r>
              <a:rPr lang="fr-FR" i="1" dirty="0"/>
              <a:t>1. </a:t>
            </a:r>
            <a:r>
              <a:rPr lang="fr-FR" i="1" dirty="0" err="1"/>
              <a:t>month</a:t>
            </a:r>
            <a:r>
              <a:rPr lang="fr-FR" i="1" dirty="0"/>
              <a:t> the </a:t>
            </a:r>
            <a:r>
              <a:rPr lang="fr-FR" i="1" dirty="0" err="1">
                <a:solidFill>
                  <a:srgbClr val="FF0000"/>
                </a:solidFill>
              </a:rPr>
              <a:t>unemployment</a:t>
            </a:r>
            <a:r>
              <a:rPr lang="fr-FR" i="1" dirty="0"/>
              <a:t> rate </a:t>
            </a:r>
            <a:r>
              <a:rPr lang="fr-FR" i="1" dirty="0" err="1">
                <a:highlight>
                  <a:srgbClr val="00FF00"/>
                </a:highlight>
              </a:rPr>
              <a:t>declined</a:t>
            </a:r>
            <a:r>
              <a:rPr lang="fr-FR" i="1" dirty="0">
                <a:highlight>
                  <a:srgbClr val="00FF00"/>
                </a:highlight>
              </a:rPr>
              <a:t> </a:t>
            </a:r>
            <a:r>
              <a:rPr lang="fr-FR" i="1" dirty="0"/>
              <a:t> : </a:t>
            </a:r>
            <a:r>
              <a:rPr lang="fr-FR" b="1" dirty="0" err="1"/>
              <a:t>expected</a:t>
            </a:r>
            <a:r>
              <a:rPr lang="fr-FR" b="1" dirty="0"/>
              <a:t> </a:t>
            </a:r>
            <a:r>
              <a:rPr lang="fr-FR" b="1" dirty="0" err="1"/>
              <a:t>hawish</a:t>
            </a:r>
            <a:r>
              <a:rPr lang="fr-FR" b="1" dirty="0"/>
              <a:t> </a:t>
            </a:r>
          </a:p>
          <a:p>
            <a:pPr algn="ctr"/>
            <a:r>
              <a:rPr lang="fr-FR" i="1" dirty="0"/>
              <a:t>2. </a:t>
            </a:r>
            <a:r>
              <a:rPr lang="fr-FR" i="1" dirty="0" err="1"/>
              <a:t>that</a:t>
            </a:r>
            <a:r>
              <a:rPr lang="fr-FR" i="1" dirty="0"/>
              <a:t> </a:t>
            </a:r>
            <a:r>
              <a:rPr lang="fr-FR" i="1" dirty="0" err="1">
                <a:highlight>
                  <a:srgbClr val="FFFF00"/>
                </a:highlight>
              </a:rPr>
              <a:t>larger</a:t>
            </a:r>
            <a:r>
              <a:rPr lang="fr-FR" i="1" dirty="0">
                <a:highlight>
                  <a:srgbClr val="FFFF00"/>
                </a:highlight>
              </a:rPr>
              <a:t> </a:t>
            </a:r>
            <a:r>
              <a:rPr lang="fr-FR" i="1" dirty="0" err="1">
                <a:solidFill>
                  <a:srgbClr val="FF0000"/>
                </a:solidFill>
              </a:rPr>
              <a:t>wage</a:t>
            </a:r>
            <a:r>
              <a:rPr lang="fr-FR" i="1" dirty="0"/>
              <a:t> gains are : </a:t>
            </a:r>
            <a:r>
              <a:rPr lang="fr-FR" b="1" dirty="0" err="1"/>
              <a:t>expected</a:t>
            </a:r>
            <a:r>
              <a:rPr lang="fr-FR" b="1" dirty="0"/>
              <a:t> </a:t>
            </a:r>
            <a:r>
              <a:rPr lang="fr-FR" b="1" dirty="0" err="1"/>
              <a:t>dovish</a:t>
            </a:r>
            <a:endParaRPr lang="fr-FR" b="1" i="1" dirty="0"/>
          </a:p>
          <a:p>
            <a:pPr algn="ctr"/>
            <a:r>
              <a:rPr lang="fr-FR" i="1" dirty="0"/>
              <a:t>3. of </a:t>
            </a:r>
            <a:r>
              <a:rPr lang="fr-FR" i="1" dirty="0" err="1">
                <a:highlight>
                  <a:srgbClr val="FFFF00"/>
                </a:highlight>
              </a:rPr>
              <a:t>stronger</a:t>
            </a:r>
            <a:r>
              <a:rPr lang="fr-FR" i="1" dirty="0"/>
              <a:t> </a:t>
            </a:r>
            <a:r>
              <a:rPr lang="fr-FR" i="1" dirty="0" err="1">
                <a:solidFill>
                  <a:srgbClr val="FF0000"/>
                </a:solidFill>
              </a:rPr>
              <a:t>wage</a:t>
            </a:r>
            <a:r>
              <a:rPr lang="fr-FR" i="1" dirty="0"/>
              <a:t> gains are </a:t>
            </a:r>
            <a:r>
              <a:rPr lang="fr-FR" dirty="0"/>
              <a:t> : </a:t>
            </a:r>
            <a:r>
              <a:rPr lang="fr-FR" b="1" dirty="0" err="1"/>
              <a:t>expected</a:t>
            </a:r>
            <a:r>
              <a:rPr lang="fr-FR" b="1" dirty="0"/>
              <a:t> </a:t>
            </a:r>
            <a:r>
              <a:rPr lang="fr-FR" b="1" dirty="0" err="1"/>
              <a:t>dovish</a:t>
            </a:r>
            <a:endParaRPr lang="fr-FR" b="1" i="1" dirty="0"/>
          </a:p>
          <a:p>
            <a:pPr algn="ctr"/>
            <a:r>
              <a:rPr lang="fr-FR" i="1" dirty="0"/>
              <a:t>4. for </a:t>
            </a:r>
            <a:r>
              <a:rPr lang="fr-FR" i="1" dirty="0" err="1"/>
              <a:t>economic</a:t>
            </a:r>
            <a:r>
              <a:rPr lang="fr-FR" i="1" dirty="0"/>
              <a:t> </a:t>
            </a:r>
            <a:r>
              <a:rPr lang="fr-FR" i="1" dirty="0" err="1">
                <a:solidFill>
                  <a:srgbClr val="FF0000"/>
                </a:solidFill>
              </a:rPr>
              <a:t>growth</a:t>
            </a:r>
            <a:r>
              <a:rPr lang="fr-FR" i="1" dirty="0"/>
              <a:t> in </a:t>
            </a:r>
            <a:r>
              <a:rPr lang="fr-FR" i="1" dirty="0" err="1"/>
              <a:t>this</a:t>
            </a:r>
            <a:r>
              <a:rPr lang="fr-FR" i="1" dirty="0"/>
              <a:t> </a:t>
            </a:r>
            <a:r>
              <a:rPr lang="fr-FR" dirty="0"/>
              <a:t>: </a:t>
            </a:r>
            <a:r>
              <a:rPr lang="fr-FR" b="1" dirty="0"/>
              <a:t>? </a:t>
            </a:r>
            <a:endParaRPr lang="fr-FR" b="1" i="1" dirty="0"/>
          </a:p>
          <a:p>
            <a:pPr algn="ctr"/>
            <a:r>
              <a:rPr lang="fr-FR" i="1" dirty="0">
                <a:highlight>
                  <a:srgbClr val="00FF00"/>
                </a:highlight>
              </a:rPr>
              <a:t>5. </a:t>
            </a:r>
            <a:r>
              <a:rPr lang="fr-FR" i="1" dirty="0" err="1">
                <a:highlight>
                  <a:srgbClr val="00FF00"/>
                </a:highlight>
              </a:rPr>
              <a:t>decline</a:t>
            </a:r>
            <a:r>
              <a:rPr lang="fr-FR" i="1" dirty="0"/>
              <a:t> in </a:t>
            </a:r>
            <a:r>
              <a:rPr lang="fr-FR" i="1" dirty="0" err="1">
                <a:solidFill>
                  <a:srgbClr val="FF0000"/>
                </a:solidFill>
              </a:rPr>
              <a:t>oil</a:t>
            </a:r>
            <a:r>
              <a:rPr lang="fr-FR" i="1" dirty="0">
                <a:solidFill>
                  <a:srgbClr val="FF0000"/>
                </a:solidFill>
              </a:rPr>
              <a:t> </a:t>
            </a:r>
            <a:r>
              <a:rPr lang="fr-FR" i="1" dirty="0" err="1">
                <a:solidFill>
                  <a:srgbClr val="FF0000"/>
                </a:solidFill>
              </a:rPr>
              <a:t>prices</a:t>
            </a:r>
            <a:r>
              <a:rPr lang="fr-FR" i="1" dirty="0">
                <a:solidFill>
                  <a:srgbClr val="FF0000"/>
                </a:solidFill>
              </a:rPr>
              <a:t> </a:t>
            </a:r>
            <a:r>
              <a:rPr lang="fr-FR" i="1" dirty="0" err="1"/>
              <a:t>provides</a:t>
            </a:r>
            <a:r>
              <a:rPr lang="fr-FR" i="1" dirty="0"/>
              <a:t> an </a:t>
            </a:r>
            <a:r>
              <a:rPr lang="fr-FR" dirty="0"/>
              <a:t>: </a:t>
            </a:r>
            <a:r>
              <a:rPr lang="fr-FR" b="1" dirty="0" err="1"/>
              <a:t>expected</a:t>
            </a:r>
            <a:r>
              <a:rPr lang="fr-FR" b="1" dirty="0"/>
              <a:t> </a:t>
            </a:r>
            <a:r>
              <a:rPr lang="fr-FR" b="1" dirty="0" err="1"/>
              <a:t>hawkish</a:t>
            </a:r>
            <a:endParaRPr lang="fr-FR" b="1" i="1" dirty="0"/>
          </a:p>
          <a:p>
            <a:pPr algn="ctr"/>
            <a:r>
              <a:rPr lang="fr-FR" i="1" dirty="0">
                <a:highlight>
                  <a:srgbClr val="00FF00"/>
                </a:highlight>
              </a:rPr>
              <a:t>6. </a:t>
            </a:r>
            <a:r>
              <a:rPr lang="fr-FR" i="1" dirty="0" err="1">
                <a:highlight>
                  <a:srgbClr val="00FF00"/>
                </a:highlight>
              </a:rPr>
              <a:t>weakness</a:t>
            </a:r>
            <a:r>
              <a:rPr lang="fr-FR" i="1" dirty="0"/>
              <a:t> in the us </a:t>
            </a:r>
            <a:r>
              <a:rPr lang="fr-FR" i="1" dirty="0" err="1"/>
              <a:t>economic</a:t>
            </a:r>
            <a:r>
              <a:rPr lang="fr-FR" i="1" dirty="0"/>
              <a:t> </a:t>
            </a:r>
            <a:r>
              <a:rPr lang="fr-FR" i="1" dirty="0" err="1">
                <a:solidFill>
                  <a:srgbClr val="FF0000"/>
                </a:solidFill>
              </a:rPr>
              <a:t>growth</a:t>
            </a:r>
            <a:r>
              <a:rPr lang="fr-FR" i="1" dirty="0"/>
              <a:t> or inflation </a:t>
            </a:r>
            <a:r>
              <a:rPr lang="fr-FR" i="1" dirty="0" err="1"/>
              <a:t>outlook</a:t>
            </a:r>
            <a:r>
              <a:rPr lang="fr-FR" i="1" dirty="0"/>
              <a:t> </a:t>
            </a:r>
            <a:r>
              <a:rPr lang="fr-FR" dirty="0"/>
              <a:t>: </a:t>
            </a:r>
            <a:r>
              <a:rPr lang="fr-FR" b="1" dirty="0" err="1"/>
              <a:t>expected</a:t>
            </a:r>
            <a:r>
              <a:rPr lang="fr-FR" b="1" dirty="0"/>
              <a:t> </a:t>
            </a:r>
            <a:r>
              <a:rPr lang="fr-FR" b="1" dirty="0" err="1"/>
              <a:t>hawkish</a:t>
            </a:r>
            <a:endParaRPr lang="fr-FR" b="1" i="1" dirty="0"/>
          </a:p>
          <a:p>
            <a:pPr algn="ctr"/>
            <a:r>
              <a:rPr lang="fr-FR" i="1" dirty="0"/>
              <a:t>7. </a:t>
            </a:r>
            <a:r>
              <a:rPr lang="fr-FR" i="1" dirty="0" err="1"/>
              <a:t>recent</a:t>
            </a:r>
            <a:r>
              <a:rPr lang="fr-FR" i="1" dirty="0"/>
              <a:t> </a:t>
            </a:r>
            <a:r>
              <a:rPr lang="fr-FR" i="1" dirty="0" err="1">
                <a:highlight>
                  <a:srgbClr val="00FF00"/>
                </a:highlight>
              </a:rPr>
              <a:t>declines</a:t>
            </a:r>
            <a:r>
              <a:rPr lang="fr-FR" i="1" dirty="0"/>
              <a:t> in </a:t>
            </a:r>
            <a:r>
              <a:rPr lang="fr-FR" i="1" dirty="0" err="1">
                <a:solidFill>
                  <a:srgbClr val="FF0000"/>
                </a:solidFill>
              </a:rPr>
              <a:t>oil</a:t>
            </a:r>
            <a:r>
              <a:rPr lang="fr-FR" i="1" dirty="0"/>
              <a:t> and </a:t>
            </a:r>
            <a:r>
              <a:rPr lang="fr-FR" i="1" dirty="0" err="1"/>
              <a:t>other</a:t>
            </a:r>
            <a:r>
              <a:rPr lang="fr-FR" i="1" dirty="0"/>
              <a:t> </a:t>
            </a:r>
            <a:r>
              <a:rPr lang="fr-FR" i="1" dirty="0" err="1"/>
              <a:t>commodity</a:t>
            </a:r>
            <a:r>
              <a:rPr lang="fr-FR" i="1" dirty="0"/>
              <a:t> </a:t>
            </a:r>
            <a:r>
              <a:rPr lang="fr-FR" i="1" dirty="0" err="1">
                <a:solidFill>
                  <a:srgbClr val="FF0000"/>
                </a:solidFill>
              </a:rPr>
              <a:t>prices</a:t>
            </a:r>
            <a:r>
              <a:rPr lang="fr-FR" i="1" dirty="0"/>
              <a:t> </a:t>
            </a:r>
            <a:r>
              <a:rPr lang="fr-FR" i="1" dirty="0" err="1"/>
              <a:t>along</a:t>
            </a:r>
            <a:r>
              <a:rPr lang="fr-FR" i="1" dirty="0"/>
              <a:t> </a:t>
            </a:r>
            <a:r>
              <a:rPr lang="fr-FR" i="1" dirty="0" err="1"/>
              <a:t>with</a:t>
            </a:r>
            <a:r>
              <a:rPr lang="fr-FR" dirty="0"/>
              <a:t> : </a:t>
            </a:r>
            <a:r>
              <a:rPr lang="fr-FR" b="1" dirty="0" err="1"/>
              <a:t>expected</a:t>
            </a:r>
            <a:r>
              <a:rPr lang="fr-FR" b="1" dirty="0"/>
              <a:t> </a:t>
            </a:r>
            <a:r>
              <a:rPr lang="fr-FR" b="1" dirty="0" err="1"/>
              <a:t>hawkish</a:t>
            </a:r>
            <a:endParaRPr lang="fr-FR" b="1" i="1" dirty="0"/>
          </a:p>
          <a:p>
            <a:pPr algn="ctr"/>
            <a:r>
              <a:rPr lang="fr-FR" b="1" i="1" dirty="0" err="1"/>
              <a:t>Expected</a:t>
            </a:r>
            <a:r>
              <a:rPr lang="fr-FR" b="1" i="1" dirty="0"/>
              <a:t> score </a:t>
            </a:r>
            <a:r>
              <a:rPr lang="fr-FR" dirty="0"/>
              <a:t>: 1/7*(+1-1-1+1+1+1) = 2/7 = </a:t>
            </a:r>
            <a:r>
              <a:rPr lang="fr-FR" b="1" dirty="0">
                <a:solidFill>
                  <a:schemeClr val="accent6"/>
                </a:solidFill>
              </a:rPr>
              <a:t>0.28</a:t>
            </a:r>
          </a:p>
          <a:p>
            <a:r>
              <a:rPr lang="fr-FR" b="1" dirty="0"/>
              <a:t>Solutions ?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1, 2, 3, 5, 6 : enrichir les dictionnaires </a:t>
            </a:r>
            <a:r>
              <a:rPr lang="fr-FR" b="1" dirty="0" err="1"/>
              <a:t>hawkish</a:t>
            </a:r>
            <a:r>
              <a:rPr lang="fr-FR" b="1" dirty="0"/>
              <a:t>/</a:t>
            </a:r>
            <a:r>
              <a:rPr lang="fr-FR" b="1" dirty="0" err="1"/>
              <a:t>dovish</a:t>
            </a:r>
            <a:endParaRPr lang="fr-FR" b="1" dirty="0"/>
          </a:p>
          <a:p>
            <a:pPr marL="285750" indent="-285750">
              <a:buFontTx/>
              <a:buChar char="-"/>
            </a:pPr>
            <a:r>
              <a:rPr lang="fr-FR" b="1" dirty="0"/>
              <a:t>4, 7 : un 5-gram ne suffit pas pour cet exemple, la suite de la phrase donne le ton</a:t>
            </a:r>
          </a:p>
          <a:p>
            <a:endParaRPr lang="fr-FR" b="1" dirty="0"/>
          </a:p>
          <a:p>
            <a:r>
              <a:rPr lang="fr-FR" dirty="0"/>
              <a:t>Autre correctif non implémenté : neutralisation de double-mots cibles</a:t>
            </a:r>
          </a:p>
          <a:p>
            <a:r>
              <a:rPr lang="fr-FR" dirty="0"/>
              <a:t>Ex :  “...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growth</a:t>
            </a:r>
            <a:r>
              <a:rPr lang="fr-FR" dirty="0"/>
              <a:t> and </a:t>
            </a:r>
            <a:r>
              <a:rPr lang="fr-FR" dirty="0" err="1"/>
              <a:t>unemployment</a:t>
            </a:r>
            <a:r>
              <a:rPr lang="fr-FR" dirty="0"/>
              <a:t> ...”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b="1" dirty="0" err="1">
                <a:sym typeface="Wingdings" pitchFamily="2" charset="2"/>
              </a:rPr>
              <a:t>expected</a:t>
            </a:r>
            <a:r>
              <a:rPr lang="fr-FR" b="1" dirty="0">
                <a:sym typeface="Wingdings" pitchFamily="2" charset="2"/>
              </a:rPr>
              <a:t> </a:t>
            </a:r>
            <a:r>
              <a:rPr lang="fr-FR" b="1" dirty="0" err="1">
                <a:sym typeface="Wingdings" pitchFamily="2" charset="2"/>
              </a:rPr>
              <a:t>neutral</a:t>
            </a:r>
            <a:endParaRPr lang="fr-FR" b="1" dirty="0"/>
          </a:p>
          <a:p>
            <a:r>
              <a:rPr lang="fr-FR" dirty="0"/>
              <a:t>Sans correctif si </a:t>
            </a:r>
            <a:r>
              <a:rPr lang="fr-FR" dirty="0" err="1"/>
              <a:t>hawk</a:t>
            </a:r>
            <a:r>
              <a:rPr lang="fr-FR" dirty="0"/>
              <a:t> = 1, </a:t>
            </a:r>
            <a:r>
              <a:rPr lang="fr-FR" dirty="0" err="1"/>
              <a:t>dove</a:t>
            </a:r>
            <a:r>
              <a:rPr lang="fr-FR" dirty="0"/>
              <a:t> = 2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dirty="0" err="1">
                <a:sym typeface="Wingdings" pitchFamily="2" charset="2"/>
              </a:rPr>
              <a:t>net_index</a:t>
            </a:r>
            <a:r>
              <a:rPr lang="fr-FR" dirty="0">
                <a:sym typeface="Wingdings" pitchFamily="2" charset="2"/>
              </a:rPr>
              <a:t> = (2-3)/5 = -1/5 = -0.20</a:t>
            </a:r>
          </a:p>
          <a:p>
            <a:r>
              <a:rPr lang="fr-FR" dirty="0">
                <a:sym typeface="Wingdings" pitchFamily="2" charset="2"/>
              </a:rPr>
              <a:t>Avec correctif </a:t>
            </a:r>
            <a:r>
              <a:rPr lang="fr-FR" dirty="0"/>
              <a:t>si </a:t>
            </a:r>
            <a:r>
              <a:rPr lang="fr-FR" dirty="0" err="1"/>
              <a:t>hawk</a:t>
            </a:r>
            <a:r>
              <a:rPr lang="fr-FR" dirty="0"/>
              <a:t> = 1, </a:t>
            </a:r>
            <a:r>
              <a:rPr lang="fr-FR" dirty="0" err="1"/>
              <a:t>dove</a:t>
            </a:r>
            <a:r>
              <a:rPr lang="fr-FR" dirty="0"/>
              <a:t> = 2 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dirty="0" err="1">
                <a:sym typeface="Wingdings" pitchFamily="2" charset="2"/>
              </a:rPr>
              <a:t>net_index</a:t>
            </a:r>
            <a:r>
              <a:rPr lang="fr-FR" dirty="0">
                <a:sym typeface="Wingdings" pitchFamily="2" charset="2"/>
              </a:rPr>
              <a:t> = (1-2)/3 = -1/3 = -0.33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5559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89D22D-229B-EC4E-AE0A-68D46EF3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Visuels par </a:t>
            </a:r>
            <a:r>
              <a:rPr lang="fr-FR" dirty="0" err="1"/>
              <a:t>statement</a:t>
            </a:r>
            <a:r>
              <a:rPr lang="fr-FR" dirty="0"/>
              <a:t> du score </a:t>
            </a:r>
            <a:r>
              <a:rPr lang="fr-FR" dirty="0" err="1"/>
              <a:t>hawkish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77BE508-598A-C44D-AF5B-12193E8E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743" y="1690688"/>
            <a:ext cx="6493329" cy="470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765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1794</TotalTime>
  <Words>585</Words>
  <Application>Microsoft Macintosh PowerPoint</Application>
  <PresentationFormat>Grand écran</PresentationFormat>
  <Paragraphs>63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Wingdings</vt:lpstr>
      <vt:lpstr>Thème Office</vt:lpstr>
      <vt:lpstr>Mise en forme de la base</vt:lpstr>
      <vt:lpstr>Résumé des objectifs</vt:lpstr>
      <vt:lpstr>Scrapping et nettoyage</vt:lpstr>
      <vt:lpstr>Nettoyage</vt:lpstr>
      <vt:lpstr>Scrapping et scores </vt:lpstr>
      <vt:lpstr>Comparison of scores 1976-2014 and 2015</vt:lpstr>
      <vt:lpstr>Scores : hawkish-dovish </vt:lpstr>
      <vt:lpstr>Corrections à apporter ?</vt:lpstr>
      <vt:lpstr>Visuels par statement du score hawkish</vt:lpstr>
      <vt:lpstr>Scores par statement* (et non meeting) </vt:lpstr>
      <vt:lpstr>Wordcloud : Yellen (left) Benanke (right)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Premiers résultats LDA</dc:title>
  <dc:creator>HE Claire</dc:creator>
  <cp:lastModifiedBy>HE Claire</cp:lastModifiedBy>
  <cp:revision>9</cp:revision>
  <dcterms:created xsi:type="dcterms:W3CDTF">2021-09-09T14:42:07Z</dcterms:created>
  <dcterms:modified xsi:type="dcterms:W3CDTF">2021-09-21T11:08:28Z</dcterms:modified>
</cp:coreProperties>
</file>